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65" r:id="rId3"/>
    <p:sldId id="2941" r:id="rId4"/>
    <p:sldId id="2946" r:id="rId5"/>
    <p:sldId id="2950" r:id="rId6"/>
    <p:sldId id="2951" r:id="rId7"/>
    <p:sldId id="2948" r:id="rId8"/>
    <p:sldId id="2949" r:id="rId9"/>
    <p:sldId id="2672" r:id="rId10"/>
    <p:sldId id="2674" r:id="rId11"/>
    <p:sldId id="2947" r:id="rId12"/>
    <p:sldId id="2677" r:id="rId13"/>
    <p:sldId id="393" r:id="rId14"/>
    <p:sldId id="426" r:id="rId15"/>
    <p:sldId id="2678" r:id="rId16"/>
    <p:sldId id="424" r:id="rId17"/>
    <p:sldId id="425" r:id="rId18"/>
    <p:sldId id="2679" r:id="rId19"/>
    <p:sldId id="430" r:id="rId20"/>
    <p:sldId id="402" r:id="rId21"/>
    <p:sldId id="403" r:id="rId22"/>
    <p:sldId id="405" r:id="rId23"/>
    <p:sldId id="406" r:id="rId24"/>
    <p:sldId id="408" r:id="rId25"/>
    <p:sldId id="2738" r:id="rId26"/>
    <p:sldId id="431" r:id="rId27"/>
    <p:sldId id="2937" r:id="rId28"/>
    <p:sldId id="2938" r:id="rId29"/>
    <p:sldId id="2939" r:id="rId30"/>
    <p:sldId id="2940" r:id="rId31"/>
    <p:sldId id="2933" r:id="rId32"/>
    <p:sldId id="2934" r:id="rId33"/>
    <p:sldId id="2935" r:id="rId34"/>
    <p:sldId id="2936" r:id="rId35"/>
    <p:sldId id="2671" r:id="rId36"/>
    <p:sldId id="263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5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6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98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00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75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48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88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0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97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9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7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83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78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13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00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50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4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60222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47835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75048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92675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5595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9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10/13/20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2pd3Y6aB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png"/><Relationship Id="rId5" Type="http://schemas.openxmlformats.org/officeDocument/2006/relationships/image" Target="../media/image22.jpeg"/><Relationship Id="rId4" Type="http://schemas.openxmlformats.org/officeDocument/2006/relationships/image" Target="../media/image25.png"/><Relationship Id="rId9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5" Type="http://schemas.openxmlformats.org/officeDocument/2006/relationships/image" Target="../media/image34.png"/><Relationship Id="rId4" Type="http://schemas.openxmlformats.org/officeDocument/2006/relationships/hyperlink" Target="https://youtu.be/cNN_tTXABU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hyperlink" Target="https://slideplayer.com/slide/5116674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youtu.be/qebjdwoZ7SQ" TargetMode="External"/><Relationship Id="rId9" Type="http://schemas.openxmlformats.org/officeDocument/2006/relationships/hyperlink" Target="https://youtu.be/QpLeWXEGiUc?t=1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toyhouse.wiki:81/index.php/2020%E5%B9%B4%E7%A7%8B%E8%AE%A1%E7%AE%97%E6%80%9D%E7%BB%B4%E5%92%8C%E7%B3%BB%E7%BB%9F%E8%AE%BE%E8%AE%A1-%E7%AC%AC4%E5%91%A8-%E9%83%91%E5%90%89%E6%BA%90#.E8.AF.BE.E7.A8.8B.E6.80.9D.E8.80.83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hyperlink" Target="https://youtu.be/QpLeWXEGiUc?t=105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youtu.be/qebjdwoZ7S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hyperlink" Target="https://youtu.be/-WSWz1H3mJg?t=559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hkmoZ8e5Qn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hyperlink" Target="https://youtu.be/_EKgwOAAWZ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hyperlink" Target="https://youtu.be/AADZo73yrq4?t=78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The Whole Computer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Koo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3, 2020</a:t>
            </a:r>
            <a:endParaRPr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4BD507E-53E3-6E46-B3EA-AB76EB189C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983" y="1440898"/>
            <a:ext cx="2734033" cy="19036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457450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93814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88963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Main Parts of 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699" y="1503820"/>
            <a:ext cx="6430063" cy="2998438"/>
          </a:xfrm>
        </p:spPr>
        <p:txBody>
          <a:bodyPr/>
          <a:lstStyle/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Instruction memory (ROM)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Memory (RAM):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CPU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</p:spTree>
    <p:extLst>
      <p:ext uri="{BB962C8B-B14F-4D97-AF65-F5344CB8AC3E}">
        <p14:creationId xmlns:p14="http://schemas.microsoft.com/office/powerpoint/2010/main" val="4180697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41676"/>
            <a:ext cx="8520600" cy="5727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1492" y="685800"/>
            <a:ext cx="6221015" cy="3657599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389959" y="571501"/>
            <a:ext cx="3186113" cy="3019425"/>
            <a:chOff x="2943" y="576"/>
            <a:chExt cx="2676" cy="2536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316472"/>
                </p:ext>
              </p:extLst>
            </p:nvPr>
          </p:nvGraphicFramePr>
          <p:xfrm>
            <a:off x="2943" y="981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5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943" y="981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0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43498"/>
            <a:ext cx="8520600" cy="5727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320040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11069"/>
              </p:ext>
            </p:extLst>
          </p:nvPr>
        </p:nvGraphicFramePr>
        <p:xfrm>
          <a:off x="1307407" y="1501337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07407" y="1501337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0450" y="1046135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8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51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22887" y="3581278"/>
            <a:ext cx="4672740" cy="1432423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000" u="sng" dirty="0">
                <a:ea typeface="新細明體" panose="02020500000000000000" pitchFamily="18" charset="-120"/>
              </a:rPr>
              <a:t>How to set the 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800" u="sng" dirty="0" err="1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row,col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r>
              <a:rPr lang="en-US" altLang="zh-TW" sz="1000" u="sng" dirty="0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000" b="1" dirty="0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000" dirty="0">
                <a:ea typeface="新細明體" panose="02020500000000000000" pitchFamily="18" charset="-120"/>
              </a:rPr>
            </a:br>
            <a:r>
              <a:rPr lang="en-US" altLang="zh-TW" sz="1000" dirty="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000" dirty="0">
                <a:ea typeface="新細明體" panose="02020500000000000000" pitchFamily="18" charset="-120"/>
              </a:rPr>
              <a:t> or 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800" dirty="0">
                <a:ea typeface="新細明體" panose="02020500000000000000" pitchFamily="18" charset="-120"/>
              </a:rPr>
              <a:t>(</a:t>
            </a:r>
            <a:r>
              <a:rPr lang="en-US" altLang="zh-TW" sz="600" dirty="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800" dirty="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drawPixel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row,col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800" dirty="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138493"/>
              </p:ext>
            </p:extLst>
          </p:nvPr>
        </p:nvGraphicFramePr>
        <p:xfrm>
          <a:off x="3959817" y="933571"/>
          <a:ext cx="3926883" cy="2658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959817" y="933571"/>
                        <a:ext cx="3926883" cy="2658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575984" y="1367725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2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82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Keyboard chip:</a:t>
            </a:r>
            <a:r>
              <a:rPr lang="en-US" altLang="zh-TW" sz="1200" dirty="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Input:</a:t>
            </a:r>
            <a:r>
              <a:rPr lang="en-US" altLang="zh-TW" sz="1200" dirty="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Output:</a:t>
            </a:r>
            <a:r>
              <a:rPr lang="en-US" altLang="zh-TW" sz="1200" dirty="0">
                <a:ea typeface="新細明體" panose="02020500000000000000" pitchFamily="18" charset="-120"/>
              </a:rPr>
              <a:t>   same</a:t>
            </a:r>
            <a:endParaRPr lang="en-US" altLang="zh-TW" sz="1200" dirty="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 dirty="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89470"/>
              </p:ext>
            </p:extLst>
          </p:nvPr>
        </p:nvGraphicFramePr>
        <p:xfrm>
          <a:off x="1400175" y="740460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400175" y="740460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920" y="3972207"/>
            <a:ext cx="6457950" cy="115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 dirty="0" err="1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()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897012"/>
            <a:ext cx="3704538" cy="977362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695528" y="834551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8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982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332209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52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11700" y="93318"/>
            <a:ext cx="8520600" cy="57270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92607" y="731375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1017725"/>
            <a:ext cx="2628900" cy="160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20714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3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76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Mother Board?</a:t>
            </a:r>
            <a:endParaRPr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1396351-E86E-C84A-A343-5455D7F6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96" y="1113589"/>
            <a:ext cx="5593607" cy="35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b="1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182880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961" y="1887141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3486150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820410"/>
              </p:ext>
            </p:extLst>
          </p:nvPr>
        </p:nvGraphicFramePr>
        <p:xfrm>
          <a:off x="2131814" y="1097756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9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097756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656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691633"/>
              </p:ext>
            </p:extLst>
          </p:nvPr>
        </p:nvGraphicFramePr>
        <p:xfrm>
          <a:off x="3558472" y="1560091"/>
          <a:ext cx="3920152" cy="23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1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3558472" y="1560091"/>
                        <a:ext cx="3920152" cy="2338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392576"/>
              </p:ext>
            </p:extLst>
          </p:nvPr>
        </p:nvGraphicFramePr>
        <p:xfrm>
          <a:off x="3078362" y="871835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2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78362" y="871835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>
            <a:extLst>
              <a:ext uri="{FF2B5EF4-FFF2-40B4-BE49-F238E27FC236}">
                <a16:creationId xmlns:a16="http://schemas.microsoft.com/office/drawing/2014/main" id="{1048ED30-6E63-DA4A-AE7D-CF12C6263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7300" y="131264"/>
            <a:ext cx="6572250" cy="559594"/>
          </a:xfrm>
          <a:noFill/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CPU </a:t>
            </a:r>
            <a:r>
              <a:rPr lang="en-US" altLang="zh-TW" sz="1200" dirty="0">
                <a:ea typeface="新細明體" panose="02020500000000000000" pitchFamily="18" charset="-120"/>
              </a:rPr>
              <a:t>implementation</a:t>
            </a:r>
          </a:p>
        </p:txBody>
      </p:sp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99" y="941783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7964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2" grpId="0" build="p"/>
      <p:bldP spid="384003" grpId="0"/>
      <p:bldP spid="384007" grpId="0"/>
      <p:bldP spid="384008" grpId="0"/>
      <p:bldP spid="38400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122025"/>
              </p:ext>
            </p:extLst>
          </p:nvPr>
        </p:nvGraphicFramePr>
        <p:xfrm>
          <a:off x="2899373" y="1125500"/>
          <a:ext cx="3345254" cy="1351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899373" y="1125500"/>
                        <a:ext cx="3345254" cy="1351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242173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49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22933"/>
              </p:ext>
            </p:extLst>
          </p:nvPr>
        </p:nvGraphicFramePr>
        <p:xfrm>
          <a:off x="2200759" y="1133119"/>
          <a:ext cx="4191323" cy="258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200759" y="1133119"/>
                        <a:ext cx="4191323" cy="2580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135691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9466" y="800100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2510356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25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4" t="-320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97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446" y="1322564"/>
            <a:ext cx="2582327" cy="1687356"/>
          </a:xfrm>
          <a:prstGeom prst="rect">
            <a:avLst/>
          </a:pr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78AAB674-E212-2843-8EE8-448FD32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27" y="1322564"/>
            <a:ext cx="2245586" cy="168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A9220-C353-FF43-AB6E-B07B440EF7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68" y="3009920"/>
            <a:ext cx="2939302" cy="1923333"/>
          </a:xfrm>
          <a:prstGeom prst="rect">
            <a:avLst/>
          </a:prstGeom>
        </p:spPr>
      </p:pic>
      <p:pic>
        <p:nvPicPr>
          <p:cNvPr id="4" name="Picture 3">
            <a:hlinkClick r:id="rId9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356" y="1322564"/>
            <a:ext cx="2582327" cy="1689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D4B06-3B3B-BA44-ABC5-806ED4C808A2}"/>
              </a:ext>
            </a:extLst>
          </p:cNvPr>
          <p:cNvSpPr txBox="1"/>
          <p:nvPr/>
        </p:nvSpPr>
        <p:spPr>
          <a:xfrm>
            <a:off x="3629273" y="1868511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Quantum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F409-97AE-1D44-9C0F-3B2F17D5AFC8}"/>
              </a:ext>
            </a:extLst>
          </p:cNvPr>
          <p:cNvSpPr txBox="1"/>
          <p:nvPr/>
        </p:nvSpPr>
        <p:spPr>
          <a:xfrm>
            <a:off x="3575777" y="3187952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Human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98BAE-4449-C04F-87B1-8DD3115C16FA}"/>
              </a:ext>
            </a:extLst>
          </p:cNvPr>
          <p:cNvSpPr txBox="1"/>
          <p:nvPr/>
        </p:nvSpPr>
        <p:spPr>
          <a:xfrm>
            <a:off x="6192446" y="3699694"/>
            <a:ext cx="2743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Please refer to Captcha</a:t>
            </a:r>
          </a:p>
          <a:p>
            <a:pPr algn="ctr"/>
            <a:r>
              <a:rPr lang="en-US" sz="1100" dirty="0"/>
              <a:t>https://</a:t>
            </a:r>
            <a:r>
              <a:rPr lang="en-US" sz="1100" dirty="0" err="1"/>
              <a:t>www.wikiwand.com</a:t>
            </a:r>
            <a:r>
              <a:rPr lang="en-US" sz="1100" dirty="0"/>
              <a:t>/</a:t>
            </a:r>
            <a:r>
              <a:rPr lang="en-US" sz="1100" dirty="0" err="1"/>
              <a:t>en</a:t>
            </a:r>
            <a:r>
              <a:rPr lang="en-US" sz="1100" dirty="0"/>
              <a:t>/CAPTCHA</a:t>
            </a:r>
            <a:endParaRPr lang="en-TW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1E684-EBDB-D84C-8093-A38DF2DCC1B7}"/>
              </a:ext>
            </a:extLst>
          </p:cNvPr>
          <p:cNvSpPr txBox="1"/>
          <p:nvPr/>
        </p:nvSpPr>
        <p:spPr>
          <a:xfrm>
            <a:off x="336158" y="3756142"/>
            <a:ext cx="27430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Please refer to Agent-based Computing</a:t>
            </a:r>
          </a:p>
          <a:p>
            <a:pPr algn="ctr"/>
            <a:r>
              <a:rPr lang="en-US" sz="1100" dirty="0"/>
              <a:t> i.e. </a:t>
            </a:r>
            <a:r>
              <a:rPr lang="en-US" sz="1100" dirty="0" err="1"/>
              <a:t>NetLogo</a:t>
            </a:r>
            <a:endParaRPr lang="en-TW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7929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and Spacetime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3" y="2818150"/>
            <a:ext cx="3213204" cy="2099587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58" y="2818150"/>
            <a:ext cx="3213204" cy="2102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EFAEA-D7B8-354B-B055-ED0FDE7A9DE8}"/>
              </a:ext>
            </a:extLst>
          </p:cNvPr>
          <p:cNvSpPr txBox="1"/>
          <p:nvPr/>
        </p:nvSpPr>
        <p:spPr>
          <a:xfrm>
            <a:off x="1460715" y="1029891"/>
            <a:ext cx="6222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如果我不运行计算机，或者说让计算机待机，那么电脑就会处于一种类似于休息的状态。其实这么说也没错，但实际上还是有点不一样的。计算机实际上每时每刻都在执行命令，</a:t>
            </a:r>
            <a:r>
              <a:rPr lang="en-US" dirty="0"/>
              <a:t>ALU</a:t>
            </a:r>
            <a:r>
              <a:rPr lang="zh-TW" altLang="en-US" dirty="0"/>
              <a:t>从不停止。</a:t>
            </a:r>
            <a:r>
              <a:rPr lang="en-US" dirty="0"/>
              <a:t>ALU</a:t>
            </a:r>
            <a:r>
              <a:rPr lang="zh-TW" altLang="en-US" dirty="0"/>
              <a:t>每个时钟周期都在干活，输出结果，状态位，</a:t>
            </a:r>
            <a:r>
              <a:rPr lang="en-US" dirty="0"/>
              <a:t>PC</a:t>
            </a:r>
            <a:r>
              <a:rPr lang="zh-TW" altLang="en-US" dirty="0"/>
              <a:t>一直在产一条指令的地址。我们所认为的计算机待机，其实只是电脑在空循环。这个说法也有对的地方。因为空循环的能耗确实小于使用中。空循环时除了最基本的</a:t>
            </a:r>
            <a:r>
              <a:rPr lang="en-US" dirty="0"/>
              <a:t>CPU</a:t>
            </a:r>
            <a:r>
              <a:rPr lang="zh-TW" altLang="en-US" dirty="0"/>
              <a:t>供电以外，需要隔一定时间去刷新主存防止因漏电导致数据丢失。</a:t>
            </a:r>
            <a:endParaRPr lang="en-US" altLang="zh-TW" dirty="0"/>
          </a:p>
          <a:p>
            <a:r>
              <a:rPr lang="en-US" dirty="0"/>
              <a:t>					</a:t>
            </a:r>
            <a:r>
              <a:rPr lang="en-US" altLang="zh-CN" dirty="0">
                <a:hlinkClick r:id="rId8"/>
              </a:rPr>
              <a:t>Oct 2020</a:t>
            </a:r>
            <a:r>
              <a:rPr lang="zh-CN" altLang="en-US" dirty="0">
                <a:hlinkClick r:id="rId8"/>
              </a:rPr>
              <a:t> </a:t>
            </a:r>
            <a:r>
              <a:rPr lang="zh-CN" altLang="en-US" dirty="0"/>
              <a:t>郑</a:t>
            </a:r>
            <a:r>
              <a:rPr lang="en-US" dirty="0" err="1"/>
              <a:t>吉源</a:t>
            </a:r>
            <a:endParaRPr lang="en-TW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1274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Quantum Terminology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C7A27-FA6D-4E48-8324-7D868653C9C0}"/>
              </a:ext>
            </a:extLst>
          </p:cNvPr>
          <p:cNvSpPr txBox="1"/>
          <p:nvPr/>
        </p:nvSpPr>
        <p:spPr>
          <a:xfrm>
            <a:off x="421038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Superposition compresses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2D71A-EE32-F343-A062-8424DB5BA2FA}"/>
              </a:ext>
            </a:extLst>
          </p:cNvPr>
          <p:cNvSpPr txBox="1"/>
          <p:nvPr/>
        </p:nvSpPr>
        <p:spPr>
          <a:xfrm>
            <a:off x="4768191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Entanglement collapses space</a:t>
            </a: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5360F80-5BEB-1341-9F52-0E892F8D5A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81" y="1961281"/>
            <a:ext cx="3465284" cy="226751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61505B7B-8F19-574E-AC04-7E2794C6A8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865" y="1961281"/>
            <a:ext cx="3465283" cy="226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6861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CISC versus RISC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F84B75A2-2CDF-444B-9D75-00B2F6B3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341" y="1247928"/>
            <a:ext cx="5441318" cy="3560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2719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ARM versus Intel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A4037DC4-DDFC-2049-A7DC-55C154E2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978" y="1172451"/>
            <a:ext cx="5666043" cy="370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655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95240"/>
              </p:ext>
            </p:extLst>
          </p:nvPr>
        </p:nvGraphicFramePr>
        <p:xfrm>
          <a:off x="2202061" y="1017725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202061" y="1017725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4018" y="3288170"/>
            <a:ext cx="5795963" cy="167521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050" dirty="0">
                <a:ea typeface="新細明體" panose="02020500000000000000" pitchFamily="18" charset="-120"/>
              </a:rPr>
              <a:t>Executing the </a:t>
            </a:r>
            <a:r>
              <a:rPr lang="en-US" altLang="zh-TW" sz="105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05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Have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05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Write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33423651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1742</Words>
  <Application>Microsoft Macintosh PowerPoint</Application>
  <PresentationFormat>On-screen Show (16:9)</PresentationFormat>
  <Paragraphs>223</Paragraphs>
  <Slides>36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The Whole Computer</vt:lpstr>
      <vt:lpstr>What is a Mother Board?</vt:lpstr>
      <vt:lpstr>What is Hyper-threading?</vt:lpstr>
      <vt:lpstr>Computer Architectures</vt:lpstr>
      <vt:lpstr>Computing and Spacetime</vt:lpstr>
      <vt:lpstr>Quantum Terminology</vt:lpstr>
      <vt:lpstr>CISC versus RISC Instruction Sets</vt:lpstr>
      <vt:lpstr>ARM versus Intel Instruction Sets</vt:lpstr>
      <vt:lpstr>Processing logic: fetch-execute cycle</vt:lpstr>
      <vt:lpstr>The Hack computer</vt:lpstr>
      <vt:lpstr>Main Parts of the Hack Computer</vt:lpstr>
      <vt:lpstr>Data memory</vt:lpstr>
      <vt:lpstr>Screen</vt:lpstr>
      <vt:lpstr>Screen memory map</vt:lpstr>
      <vt:lpstr>Keyboard</vt:lpstr>
      <vt:lpstr>Memory: conceptual / programmer’s view</vt:lpstr>
      <vt:lpstr>Memory: physical implementation</vt:lpstr>
      <vt:lpstr>CPU</vt:lpstr>
      <vt:lpstr>CPU</vt:lpstr>
      <vt:lpstr>The C-instruction revisited</vt:lpstr>
      <vt:lpstr>CPU implementation</vt:lpstr>
      <vt:lpstr>Computer-on-a-chip interface</vt:lpstr>
      <vt:lpstr>Computer-on-a-chip implementation</vt:lpstr>
      <vt:lpstr>Perspective: from here to a “real” computer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Counting and Abstract Counting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103</cp:revision>
  <dcterms:modified xsi:type="dcterms:W3CDTF">2020-10-13T07:10:48Z</dcterms:modified>
</cp:coreProperties>
</file>